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60" r:id="rId4"/>
    <p:sldId id="276" r:id="rId5"/>
    <p:sldId id="277" r:id="rId6"/>
    <p:sldId id="259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2" r:id="rId16"/>
    <p:sldId id="266" r:id="rId17"/>
    <p:sldId id="267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3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2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728C0-C388-498D-9C5A-D1965E5DDEF2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AD744-DA5A-4260-9459-F5CF5B847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3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54F92-8625-468B-BE29-9ED54BA122FB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90F67-C57A-44B9-8C0F-4DA302153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9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08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09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9465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1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3229" y="2294585"/>
            <a:ext cx="3051313" cy="227606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71" y="1175302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>
              <a:defRPr sz="120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6876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7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8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2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8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4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C1B21-D56C-48FC-BCC7-13CABE18B88A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2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8174" y="2408723"/>
            <a:ext cx="8595652" cy="1020277"/>
          </a:xfrm>
        </p:spPr>
        <p:txBody>
          <a:bodyPr>
            <a:normAutofit/>
          </a:bodyPr>
          <a:lstStyle/>
          <a:p>
            <a:r>
              <a:rPr lang="ru-RU" sz="4800" dirty="0" smtClean="0"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ДИПЛОМНЫЙ ПРОЕКТ</a:t>
            </a:r>
            <a:r>
              <a:rPr lang="en-US" sz="4800" dirty="0" smtClean="0"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4800" dirty="0">
              <a:latin typeface="Montserrat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8174" y="3542045"/>
            <a:ext cx="8595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 тему:</a:t>
            </a:r>
          </a:p>
          <a:p>
            <a:pPr algn="ctr"/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Программное средство: Интернет-магазин </a:t>
            </a:r>
            <a:b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ОАО «</a:t>
            </a:r>
            <a:r>
              <a:rPr lang="ru-RU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</a:t>
            </a:r>
            <a:r>
              <a:rPr lang="en-US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ru-RU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танак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 на платформе </a:t>
            </a:r>
            <a:r>
              <a:rPr lang="en-US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</a:t>
            </a:r>
            <a:endParaRPr lang="en-US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4084" y="151807"/>
            <a:ext cx="72038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БЕЛОРУССКИЙ ГОСУДАРСТВЕННЫЙ УНИВЕРСИТЕТ ИНФОРМАТИКИ И РАДИОЭЛЕКТРОНИКИ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ru-RU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Институт информационных технологий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270" y="6452073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9585" y="5513560"/>
            <a:ext cx="476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Студент: Авдей Артем Павлович</a:t>
            </a:r>
          </a:p>
          <a:p>
            <a:r>
              <a:rPr lang="ru-RU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Группа: 781072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91"/>
          <a:stretch/>
        </p:blipFill>
        <p:spPr>
          <a:xfrm>
            <a:off x="1180799" y="1125854"/>
            <a:ext cx="9790149" cy="5496438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err="1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Предпросмотр</a:t>
            </a:r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корзины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48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170"/>
          <a:stretch/>
        </p:blipFill>
        <p:spPr>
          <a:xfrm>
            <a:off x="1180798" y="1119247"/>
            <a:ext cx="9790150" cy="5543832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Оформление заказа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73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37" b="-1"/>
          <a:stretch/>
        </p:blipFill>
        <p:spPr>
          <a:xfrm>
            <a:off x="1180797" y="1115435"/>
            <a:ext cx="9790151" cy="5551455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Оформление заказа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69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164" b="1"/>
          <a:stretch/>
        </p:blipFill>
        <p:spPr>
          <a:xfrm>
            <a:off x="1180796" y="1109344"/>
            <a:ext cx="9790152" cy="5497909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Личный кабинет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3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2611554"/>
            <a:ext cx="4717462" cy="8174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Спасибо за внимание!</a:t>
            </a:r>
            <a:endParaRPr lang="en-US" sz="6000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25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7" y="1241090"/>
            <a:ext cx="5279769" cy="53795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150" y="2000251"/>
            <a:ext cx="5469406" cy="324326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2457450" y="301863"/>
            <a:ext cx="7334250" cy="81744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Схема работы программного средства в режиме администратора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94971" y="5982056"/>
            <a:ext cx="1575186" cy="760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597496" y="1901297"/>
            <a:ext cx="2106930" cy="716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79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Схема алгоритма применения фильтров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064" y="1307837"/>
            <a:ext cx="5127872" cy="545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04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Схема алгоритма поиска товаров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008" y="1329745"/>
            <a:ext cx="5125984" cy="541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41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25" y="1576389"/>
            <a:ext cx="8644876" cy="5060714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Диаграмма вариантов использования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97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Диаграмма развертывания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75" y="1119309"/>
            <a:ext cx="8425650" cy="55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57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09421" y="1800726"/>
            <a:ext cx="4066580" cy="6882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ru-R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интернет-магазина с гибким функционалом, понятным и доступным интерфейсом</a:t>
            </a:r>
            <a:r>
              <a:rPr lang="ru-R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а также </a:t>
            </a:r>
            <a:r>
              <a:rPr lang="ru-RU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возможностью дальнейшего расширения каталога продукции путем добавления новых функций.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599" y="3441355"/>
            <a:ext cx="2783882" cy="115299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Покупки из дома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наличии </a:t>
            </a:r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интернет-магазина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 компании перед покупателем нет никаких преград, препятствующих покупкам.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22599" y="4955195"/>
            <a:ext cx="2783882" cy="95294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Экономия времени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Интернет-магазин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позволяет экономить время не только покупателя, но еще и время сотрудников компании.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9" r="25309"/>
          <a:stretch>
            <a:fillRect/>
          </a:stretch>
        </p:blipFill>
        <p:spPr/>
      </p:pic>
      <p:sp>
        <p:nvSpPr>
          <p:cNvPr id="15" name="TextBox 14"/>
          <p:cNvSpPr txBox="1"/>
          <p:nvPr/>
        </p:nvSpPr>
        <p:spPr>
          <a:xfrm>
            <a:off x="7109420" y="992815"/>
            <a:ext cx="4066580" cy="749812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ru-RU" sz="4400" b="1" dirty="0" smtClean="0">
                <a:latin typeface="Montserrat" panose="00000500000000000000" pitchFamily="2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ЦЕЛЬ</a:t>
            </a:r>
            <a:endParaRPr lang="ru-RU" sz="4400" b="1" dirty="0">
              <a:latin typeface="Montserrat" panose="00000500000000000000" pitchFamily="2" charset="-5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7109420" y="3487032"/>
            <a:ext cx="1018580" cy="1018580"/>
            <a:chOff x="7109420" y="3487032"/>
            <a:chExt cx="1018580" cy="1018580"/>
          </a:xfrm>
        </p:grpSpPr>
        <p:sp>
          <p:nvSpPr>
            <p:cNvPr id="7" name="Oval 6"/>
            <p:cNvSpPr/>
            <p:nvPr/>
          </p:nvSpPr>
          <p:spPr>
            <a:xfrm>
              <a:off x="7109420" y="3487032"/>
              <a:ext cx="1018580" cy="10185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2109"/>
            <p:cNvSpPr>
              <a:spLocks noEditPoints="1"/>
            </p:cNvSpPr>
            <p:nvPr/>
          </p:nvSpPr>
          <p:spPr bwMode="auto">
            <a:xfrm>
              <a:off x="7395333" y="3726343"/>
              <a:ext cx="448698" cy="455259"/>
            </a:xfrm>
            <a:custGeom>
              <a:avLst/>
              <a:gdLst>
                <a:gd name="T0" fmla="*/ 158 w 159"/>
                <a:gd name="T1" fmla="*/ 73 h 160"/>
                <a:gd name="T2" fmla="*/ 79 w 159"/>
                <a:gd name="T3" fmla="*/ 0 h 160"/>
                <a:gd name="T4" fmla="*/ 1 w 159"/>
                <a:gd name="T5" fmla="*/ 73 h 160"/>
                <a:gd name="T6" fmla="*/ 1 w 159"/>
                <a:gd name="T7" fmla="*/ 77 h 160"/>
                <a:gd name="T8" fmla="*/ 5 w 159"/>
                <a:gd name="T9" fmla="*/ 77 h 160"/>
                <a:gd name="T10" fmla="*/ 14 w 159"/>
                <a:gd name="T11" fmla="*/ 69 h 160"/>
                <a:gd name="T12" fmla="*/ 14 w 159"/>
                <a:gd name="T13" fmla="*/ 160 h 160"/>
                <a:gd name="T14" fmla="*/ 58 w 159"/>
                <a:gd name="T15" fmla="*/ 160 h 160"/>
                <a:gd name="T16" fmla="*/ 101 w 159"/>
                <a:gd name="T17" fmla="*/ 160 h 160"/>
                <a:gd name="T18" fmla="*/ 145 w 159"/>
                <a:gd name="T19" fmla="*/ 160 h 160"/>
                <a:gd name="T20" fmla="*/ 145 w 159"/>
                <a:gd name="T21" fmla="*/ 69 h 160"/>
                <a:gd name="T22" fmla="*/ 154 w 159"/>
                <a:gd name="T23" fmla="*/ 77 h 160"/>
                <a:gd name="T24" fmla="*/ 156 w 159"/>
                <a:gd name="T25" fmla="*/ 78 h 160"/>
                <a:gd name="T26" fmla="*/ 158 w 159"/>
                <a:gd name="T27" fmla="*/ 77 h 160"/>
                <a:gd name="T28" fmla="*/ 158 w 159"/>
                <a:gd name="T29" fmla="*/ 73 h 160"/>
                <a:gd name="T30" fmla="*/ 63 w 159"/>
                <a:gd name="T31" fmla="*/ 155 h 160"/>
                <a:gd name="T32" fmla="*/ 63 w 159"/>
                <a:gd name="T33" fmla="*/ 111 h 160"/>
                <a:gd name="T34" fmla="*/ 79 w 159"/>
                <a:gd name="T35" fmla="*/ 94 h 160"/>
                <a:gd name="T36" fmla="*/ 96 w 159"/>
                <a:gd name="T37" fmla="*/ 111 h 160"/>
                <a:gd name="T38" fmla="*/ 96 w 159"/>
                <a:gd name="T39" fmla="*/ 155 h 160"/>
                <a:gd name="T40" fmla="*/ 63 w 159"/>
                <a:gd name="T41" fmla="*/ 155 h 160"/>
                <a:gd name="T42" fmla="*/ 140 w 159"/>
                <a:gd name="T43" fmla="*/ 155 h 160"/>
                <a:gd name="T44" fmla="*/ 101 w 159"/>
                <a:gd name="T45" fmla="*/ 155 h 160"/>
                <a:gd name="T46" fmla="*/ 101 w 159"/>
                <a:gd name="T47" fmla="*/ 111 h 160"/>
                <a:gd name="T48" fmla="*/ 79 w 159"/>
                <a:gd name="T49" fmla="*/ 89 h 160"/>
                <a:gd name="T50" fmla="*/ 58 w 159"/>
                <a:gd name="T51" fmla="*/ 111 h 160"/>
                <a:gd name="T52" fmla="*/ 58 w 159"/>
                <a:gd name="T53" fmla="*/ 155 h 160"/>
                <a:gd name="T54" fmla="*/ 19 w 159"/>
                <a:gd name="T55" fmla="*/ 155 h 160"/>
                <a:gd name="T56" fmla="*/ 19 w 159"/>
                <a:gd name="T57" fmla="*/ 63 h 160"/>
                <a:gd name="T58" fmla="*/ 79 w 159"/>
                <a:gd name="T59" fmla="*/ 7 h 160"/>
                <a:gd name="T60" fmla="*/ 140 w 159"/>
                <a:gd name="T61" fmla="*/ 63 h 160"/>
                <a:gd name="T62" fmla="*/ 140 w 159"/>
                <a:gd name="T63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9" h="160">
                  <a:moveTo>
                    <a:pt x="158" y="73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74"/>
                    <a:pt x="0" y="76"/>
                    <a:pt x="1" y="77"/>
                  </a:cubicBezTo>
                  <a:cubicBezTo>
                    <a:pt x="2" y="78"/>
                    <a:pt x="3" y="78"/>
                    <a:pt x="5" y="7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58" y="160"/>
                    <a:pt x="58" y="160"/>
                    <a:pt x="58" y="160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5" y="78"/>
                    <a:pt x="156" y="78"/>
                    <a:pt x="156" y="78"/>
                  </a:cubicBezTo>
                  <a:cubicBezTo>
                    <a:pt x="157" y="78"/>
                    <a:pt x="158" y="77"/>
                    <a:pt x="158" y="77"/>
                  </a:cubicBezTo>
                  <a:cubicBezTo>
                    <a:pt x="159" y="76"/>
                    <a:pt x="159" y="74"/>
                    <a:pt x="158" y="73"/>
                  </a:cubicBezTo>
                  <a:close/>
                  <a:moveTo>
                    <a:pt x="63" y="155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02"/>
                    <a:pt x="70" y="94"/>
                    <a:pt x="79" y="94"/>
                  </a:cubicBezTo>
                  <a:cubicBezTo>
                    <a:pt x="89" y="94"/>
                    <a:pt x="96" y="102"/>
                    <a:pt x="96" y="111"/>
                  </a:cubicBezTo>
                  <a:cubicBezTo>
                    <a:pt x="96" y="155"/>
                    <a:pt x="96" y="155"/>
                    <a:pt x="96" y="155"/>
                  </a:cubicBezTo>
                  <a:lnTo>
                    <a:pt x="63" y="155"/>
                  </a:lnTo>
                  <a:close/>
                  <a:moveTo>
                    <a:pt x="140" y="155"/>
                  </a:moveTo>
                  <a:cubicBezTo>
                    <a:pt x="101" y="155"/>
                    <a:pt x="101" y="155"/>
                    <a:pt x="101" y="155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99"/>
                    <a:pt x="92" y="89"/>
                    <a:pt x="79" y="89"/>
                  </a:cubicBezTo>
                  <a:cubicBezTo>
                    <a:pt x="67" y="89"/>
                    <a:pt x="58" y="99"/>
                    <a:pt x="58" y="111"/>
                  </a:cubicBezTo>
                  <a:cubicBezTo>
                    <a:pt x="58" y="155"/>
                    <a:pt x="58" y="155"/>
                    <a:pt x="58" y="155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140" y="63"/>
                    <a:pt x="140" y="63"/>
                    <a:pt x="140" y="63"/>
                  </a:cubicBezTo>
                  <a:lnTo>
                    <a:pt x="140" y="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5"/>
            <p:cNvSpPr/>
            <p:nvPr/>
          </p:nvSpPr>
          <p:spPr>
            <a:xfrm>
              <a:off x="7209550" y="3544812"/>
              <a:ext cx="818319" cy="81831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7209550" y="5094502"/>
            <a:ext cx="818319" cy="818319"/>
            <a:chOff x="7209549" y="5089820"/>
            <a:chExt cx="818319" cy="818319"/>
          </a:xfrm>
        </p:grpSpPr>
        <p:sp>
          <p:nvSpPr>
            <p:cNvPr id="12" name="Freeform 2113"/>
            <p:cNvSpPr>
              <a:spLocks noEditPoints="1"/>
            </p:cNvSpPr>
            <p:nvPr/>
          </p:nvSpPr>
          <p:spPr bwMode="auto">
            <a:xfrm>
              <a:off x="7395333" y="5239923"/>
              <a:ext cx="448697" cy="542830"/>
            </a:xfrm>
            <a:custGeom>
              <a:avLst/>
              <a:gdLst>
                <a:gd name="T0" fmla="*/ 67 w 133"/>
                <a:gd name="T1" fmla="*/ 72 h 160"/>
                <a:gd name="T2" fmla="*/ 72 w 133"/>
                <a:gd name="T3" fmla="*/ 64 h 160"/>
                <a:gd name="T4" fmla="*/ 75 w 133"/>
                <a:gd name="T5" fmla="*/ 61 h 160"/>
                <a:gd name="T6" fmla="*/ 59 w 133"/>
                <a:gd name="T7" fmla="*/ 67 h 160"/>
                <a:gd name="T8" fmla="*/ 56 w 133"/>
                <a:gd name="T9" fmla="*/ 64 h 160"/>
                <a:gd name="T10" fmla="*/ 53 w 133"/>
                <a:gd name="T11" fmla="*/ 59 h 160"/>
                <a:gd name="T12" fmla="*/ 80 w 133"/>
                <a:gd name="T13" fmla="*/ 59 h 160"/>
                <a:gd name="T14" fmla="*/ 83 w 133"/>
                <a:gd name="T15" fmla="*/ 56 h 160"/>
                <a:gd name="T16" fmla="*/ 91 w 133"/>
                <a:gd name="T17" fmla="*/ 56 h 160"/>
                <a:gd name="T18" fmla="*/ 88 w 133"/>
                <a:gd name="T19" fmla="*/ 53 h 160"/>
                <a:gd name="T20" fmla="*/ 45 w 133"/>
                <a:gd name="T21" fmla="*/ 53 h 160"/>
                <a:gd name="T22" fmla="*/ 64 w 133"/>
                <a:gd name="T23" fmla="*/ 59 h 160"/>
                <a:gd name="T24" fmla="*/ 67 w 133"/>
                <a:gd name="T25" fmla="*/ 56 h 160"/>
                <a:gd name="T26" fmla="*/ 67 w 133"/>
                <a:gd name="T27" fmla="*/ 93 h 160"/>
                <a:gd name="T28" fmla="*/ 64 w 133"/>
                <a:gd name="T29" fmla="*/ 91 h 160"/>
                <a:gd name="T30" fmla="*/ 69 w 133"/>
                <a:gd name="T31" fmla="*/ 99 h 160"/>
                <a:gd name="T32" fmla="*/ 64 w 133"/>
                <a:gd name="T33" fmla="*/ 107 h 160"/>
                <a:gd name="T34" fmla="*/ 67 w 133"/>
                <a:gd name="T35" fmla="*/ 104 h 160"/>
                <a:gd name="T36" fmla="*/ 67 w 133"/>
                <a:gd name="T37" fmla="*/ 117 h 160"/>
                <a:gd name="T38" fmla="*/ 64 w 133"/>
                <a:gd name="T39" fmla="*/ 115 h 160"/>
                <a:gd name="T40" fmla="*/ 69 w 133"/>
                <a:gd name="T41" fmla="*/ 123 h 160"/>
                <a:gd name="T42" fmla="*/ 64 w 133"/>
                <a:gd name="T43" fmla="*/ 131 h 160"/>
                <a:gd name="T44" fmla="*/ 67 w 133"/>
                <a:gd name="T45" fmla="*/ 128 h 160"/>
                <a:gd name="T46" fmla="*/ 131 w 133"/>
                <a:gd name="T47" fmla="*/ 160 h 160"/>
                <a:gd name="T48" fmla="*/ 13 w 133"/>
                <a:gd name="T49" fmla="*/ 160 h 160"/>
                <a:gd name="T50" fmla="*/ 0 w 133"/>
                <a:gd name="T51" fmla="*/ 157 h 160"/>
                <a:gd name="T52" fmla="*/ 11 w 133"/>
                <a:gd name="T53" fmla="*/ 144 h 160"/>
                <a:gd name="T54" fmla="*/ 34 w 133"/>
                <a:gd name="T55" fmla="*/ 99 h 160"/>
                <a:gd name="T56" fmla="*/ 24 w 133"/>
                <a:gd name="T57" fmla="*/ 43 h 160"/>
                <a:gd name="T58" fmla="*/ 11 w 133"/>
                <a:gd name="T59" fmla="*/ 5 h 160"/>
                <a:gd name="T60" fmla="*/ 3 w 133"/>
                <a:gd name="T61" fmla="*/ 0 h 160"/>
                <a:gd name="T62" fmla="*/ 120 w 133"/>
                <a:gd name="T63" fmla="*/ 0 h 160"/>
                <a:gd name="T64" fmla="*/ 133 w 133"/>
                <a:gd name="T65" fmla="*/ 3 h 160"/>
                <a:gd name="T66" fmla="*/ 123 w 133"/>
                <a:gd name="T67" fmla="*/ 16 h 160"/>
                <a:gd name="T68" fmla="*/ 100 w 133"/>
                <a:gd name="T69" fmla="*/ 61 h 160"/>
                <a:gd name="T70" fmla="*/ 109 w 133"/>
                <a:gd name="T71" fmla="*/ 117 h 160"/>
                <a:gd name="T72" fmla="*/ 123 w 133"/>
                <a:gd name="T73" fmla="*/ 155 h 160"/>
                <a:gd name="T74" fmla="*/ 24 w 133"/>
                <a:gd name="T75" fmla="*/ 11 h 160"/>
                <a:gd name="T76" fmla="*/ 117 w 133"/>
                <a:gd name="T77" fmla="*/ 5 h 160"/>
                <a:gd name="T78" fmla="*/ 24 w 133"/>
                <a:gd name="T79" fmla="*/ 11 h 160"/>
                <a:gd name="T80" fmla="*/ 104 w 133"/>
                <a:gd name="T81" fmla="*/ 43 h 160"/>
                <a:gd name="T82" fmla="*/ 29 w 133"/>
                <a:gd name="T83" fmla="*/ 43 h 160"/>
                <a:gd name="T84" fmla="*/ 29 w 133"/>
                <a:gd name="T85" fmla="*/ 144 h 160"/>
                <a:gd name="T86" fmla="*/ 97 w 133"/>
                <a:gd name="T87" fmla="*/ 103 h 160"/>
                <a:gd name="T88" fmla="*/ 29 w 133"/>
                <a:gd name="T89" fmla="*/ 117 h 160"/>
                <a:gd name="T90" fmla="*/ 117 w 133"/>
                <a:gd name="T91" fmla="*/ 155 h 160"/>
                <a:gd name="T92" fmla="*/ 24 w 133"/>
                <a:gd name="T93" fmla="*/ 14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160">
                  <a:moveTo>
                    <a:pt x="67" y="67"/>
                  </a:moveTo>
                  <a:cubicBezTo>
                    <a:pt x="68" y="67"/>
                    <a:pt x="69" y="68"/>
                    <a:pt x="69" y="69"/>
                  </a:cubicBezTo>
                  <a:cubicBezTo>
                    <a:pt x="69" y="71"/>
                    <a:pt x="68" y="72"/>
                    <a:pt x="67" y="72"/>
                  </a:cubicBezTo>
                  <a:cubicBezTo>
                    <a:pt x="65" y="72"/>
                    <a:pt x="64" y="71"/>
                    <a:pt x="64" y="69"/>
                  </a:cubicBezTo>
                  <a:cubicBezTo>
                    <a:pt x="64" y="68"/>
                    <a:pt x="65" y="67"/>
                    <a:pt x="67" y="67"/>
                  </a:cubicBezTo>
                  <a:close/>
                  <a:moveTo>
                    <a:pt x="72" y="64"/>
                  </a:moveTo>
                  <a:cubicBezTo>
                    <a:pt x="72" y="65"/>
                    <a:pt x="73" y="67"/>
                    <a:pt x="75" y="67"/>
                  </a:cubicBezTo>
                  <a:cubicBezTo>
                    <a:pt x="76" y="67"/>
                    <a:pt x="77" y="65"/>
                    <a:pt x="77" y="64"/>
                  </a:cubicBezTo>
                  <a:cubicBezTo>
                    <a:pt x="77" y="63"/>
                    <a:pt x="76" y="61"/>
                    <a:pt x="75" y="61"/>
                  </a:cubicBezTo>
                  <a:cubicBezTo>
                    <a:pt x="73" y="61"/>
                    <a:pt x="72" y="63"/>
                    <a:pt x="72" y="64"/>
                  </a:cubicBezTo>
                  <a:close/>
                  <a:moveTo>
                    <a:pt x="56" y="64"/>
                  </a:moveTo>
                  <a:cubicBezTo>
                    <a:pt x="56" y="65"/>
                    <a:pt x="57" y="67"/>
                    <a:pt x="59" y="67"/>
                  </a:cubicBezTo>
                  <a:cubicBezTo>
                    <a:pt x="60" y="67"/>
                    <a:pt x="61" y="65"/>
                    <a:pt x="61" y="64"/>
                  </a:cubicBezTo>
                  <a:cubicBezTo>
                    <a:pt x="61" y="63"/>
                    <a:pt x="60" y="61"/>
                    <a:pt x="59" y="61"/>
                  </a:cubicBezTo>
                  <a:cubicBezTo>
                    <a:pt x="57" y="61"/>
                    <a:pt x="56" y="63"/>
                    <a:pt x="56" y="64"/>
                  </a:cubicBezTo>
                  <a:close/>
                  <a:moveTo>
                    <a:pt x="48" y="59"/>
                  </a:moveTo>
                  <a:cubicBezTo>
                    <a:pt x="48" y="60"/>
                    <a:pt x="49" y="61"/>
                    <a:pt x="51" y="61"/>
                  </a:cubicBezTo>
                  <a:cubicBezTo>
                    <a:pt x="52" y="61"/>
                    <a:pt x="53" y="60"/>
                    <a:pt x="53" y="59"/>
                  </a:cubicBezTo>
                  <a:cubicBezTo>
                    <a:pt x="53" y="57"/>
                    <a:pt x="52" y="56"/>
                    <a:pt x="51" y="56"/>
                  </a:cubicBezTo>
                  <a:cubicBezTo>
                    <a:pt x="49" y="56"/>
                    <a:pt x="48" y="57"/>
                    <a:pt x="48" y="59"/>
                  </a:cubicBezTo>
                  <a:close/>
                  <a:moveTo>
                    <a:pt x="80" y="59"/>
                  </a:moveTo>
                  <a:cubicBezTo>
                    <a:pt x="80" y="60"/>
                    <a:pt x="81" y="61"/>
                    <a:pt x="83" y="61"/>
                  </a:cubicBezTo>
                  <a:cubicBezTo>
                    <a:pt x="84" y="61"/>
                    <a:pt x="85" y="60"/>
                    <a:pt x="85" y="59"/>
                  </a:cubicBezTo>
                  <a:cubicBezTo>
                    <a:pt x="85" y="57"/>
                    <a:pt x="84" y="56"/>
                    <a:pt x="83" y="56"/>
                  </a:cubicBezTo>
                  <a:cubicBezTo>
                    <a:pt x="81" y="56"/>
                    <a:pt x="80" y="57"/>
                    <a:pt x="80" y="59"/>
                  </a:cubicBezTo>
                  <a:close/>
                  <a:moveTo>
                    <a:pt x="88" y="53"/>
                  </a:moveTo>
                  <a:cubicBezTo>
                    <a:pt x="88" y="55"/>
                    <a:pt x="89" y="56"/>
                    <a:pt x="91" y="56"/>
                  </a:cubicBezTo>
                  <a:cubicBezTo>
                    <a:pt x="92" y="56"/>
                    <a:pt x="93" y="55"/>
                    <a:pt x="93" y="53"/>
                  </a:cubicBezTo>
                  <a:cubicBezTo>
                    <a:pt x="93" y="52"/>
                    <a:pt x="92" y="51"/>
                    <a:pt x="91" y="51"/>
                  </a:cubicBezTo>
                  <a:cubicBezTo>
                    <a:pt x="89" y="51"/>
                    <a:pt x="88" y="52"/>
                    <a:pt x="88" y="53"/>
                  </a:cubicBezTo>
                  <a:close/>
                  <a:moveTo>
                    <a:pt x="40" y="53"/>
                  </a:moveTo>
                  <a:cubicBezTo>
                    <a:pt x="40" y="55"/>
                    <a:pt x="41" y="56"/>
                    <a:pt x="43" y="56"/>
                  </a:cubicBezTo>
                  <a:cubicBezTo>
                    <a:pt x="44" y="56"/>
                    <a:pt x="45" y="55"/>
                    <a:pt x="45" y="53"/>
                  </a:cubicBezTo>
                  <a:cubicBezTo>
                    <a:pt x="45" y="52"/>
                    <a:pt x="44" y="51"/>
                    <a:pt x="43" y="51"/>
                  </a:cubicBezTo>
                  <a:cubicBezTo>
                    <a:pt x="41" y="51"/>
                    <a:pt x="40" y="52"/>
                    <a:pt x="40" y="53"/>
                  </a:cubicBezTo>
                  <a:close/>
                  <a:moveTo>
                    <a:pt x="64" y="59"/>
                  </a:moveTo>
                  <a:cubicBezTo>
                    <a:pt x="64" y="60"/>
                    <a:pt x="65" y="61"/>
                    <a:pt x="67" y="61"/>
                  </a:cubicBezTo>
                  <a:cubicBezTo>
                    <a:pt x="68" y="61"/>
                    <a:pt x="69" y="60"/>
                    <a:pt x="69" y="59"/>
                  </a:cubicBezTo>
                  <a:cubicBezTo>
                    <a:pt x="69" y="57"/>
                    <a:pt x="68" y="56"/>
                    <a:pt x="67" y="56"/>
                  </a:cubicBezTo>
                  <a:cubicBezTo>
                    <a:pt x="65" y="56"/>
                    <a:pt x="64" y="57"/>
                    <a:pt x="64" y="59"/>
                  </a:cubicBezTo>
                  <a:close/>
                  <a:moveTo>
                    <a:pt x="64" y="91"/>
                  </a:moveTo>
                  <a:cubicBezTo>
                    <a:pt x="64" y="92"/>
                    <a:pt x="65" y="93"/>
                    <a:pt x="67" y="93"/>
                  </a:cubicBezTo>
                  <a:cubicBezTo>
                    <a:pt x="68" y="93"/>
                    <a:pt x="69" y="92"/>
                    <a:pt x="69" y="91"/>
                  </a:cubicBezTo>
                  <a:cubicBezTo>
                    <a:pt x="69" y="89"/>
                    <a:pt x="68" y="88"/>
                    <a:pt x="67" y="88"/>
                  </a:cubicBezTo>
                  <a:cubicBezTo>
                    <a:pt x="65" y="88"/>
                    <a:pt x="64" y="89"/>
                    <a:pt x="64" y="91"/>
                  </a:cubicBezTo>
                  <a:close/>
                  <a:moveTo>
                    <a:pt x="64" y="99"/>
                  </a:moveTo>
                  <a:cubicBezTo>
                    <a:pt x="64" y="100"/>
                    <a:pt x="65" y="101"/>
                    <a:pt x="67" y="101"/>
                  </a:cubicBezTo>
                  <a:cubicBezTo>
                    <a:pt x="68" y="101"/>
                    <a:pt x="69" y="100"/>
                    <a:pt x="69" y="99"/>
                  </a:cubicBezTo>
                  <a:cubicBezTo>
                    <a:pt x="69" y="97"/>
                    <a:pt x="68" y="96"/>
                    <a:pt x="67" y="96"/>
                  </a:cubicBezTo>
                  <a:cubicBezTo>
                    <a:pt x="65" y="96"/>
                    <a:pt x="64" y="97"/>
                    <a:pt x="64" y="99"/>
                  </a:cubicBezTo>
                  <a:close/>
                  <a:moveTo>
                    <a:pt x="64" y="107"/>
                  </a:moveTo>
                  <a:cubicBezTo>
                    <a:pt x="64" y="108"/>
                    <a:pt x="65" y="109"/>
                    <a:pt x="67" y="109"/>
                  </a:cubicBezTo>
                  <a:cubicBezTo>
                    <a:pt x="68" y="109"/>
                    <a:pt x="69" y="108"/>
                    <a:pt x="69" y="107"/>
                  </a:cubicBezTo>
                  <a:cubicBezTo>
                    <a:pt x="69" y="105"/>
                    <a:pt x="68" y="104"/>
                    <a:pt x="67" y="104"/>
                  </a:cubicBezTo>
                  <a:cubicBezTo>
                    <a:pt x="65" y="104"/>
                    <a:pt x="64" y="105"/>
                    <a:pt x="64" y="107"/>
                  </a:cubicBezTo>
                  <a:close/>
                  <a:moveTo>
                    <a:pt x="64" y="115"/>
                  </a:moveTo>
                  <a:cubicBezTo>
                    <a:pt x="64" y="116"/>
                    <a:pt x="65" y="117"/>
                    <a:pt x="67" y="117"/>
                  </a:cubicBezTo>
                  <a:cubicBezTo>
                    <a:pt x="68" y="117"/>
                    <a:pt x="69" y="116"/>
                    <a:pt x="69" y="115"/>
                  </a:cubicBezTo>
                  <a:cubicBezTo>
                    <a:pt x="69" y="113"/>
                    <a:pt x="68" y="112"/>
                    <a:pt x="67" y="112"/>
                  </a:cubicBezTo>
                  <a:cubicBezTo>
                    <a:pt x="65" y="112"/>
                    <a:pt x="64" y="113"/>
                    <a:pt x="64" y="115"/>
                  </a:cubicBezTo>
                  <a:close/>
                  <a:moveTo>
                    <a:pt x="64" y="123"/>
                  </a:moveTo>
                  <a:cubicBezTo>
                    <a:pt x="64" y="124"/>
                    <a:pt x="65" y="125"/>
                    <a:pt x="67" y="125"/>
                  </a:cubicBezTo>
                  <a:cubicBezTo>
                    <a:pt x="68" y="125"/>
                    <a:pt x="69" y="124"/>
                    <a:pt x="69" y="123"/>
                  </a:cubicBezTo>
                  <a:cubicBezTo>
                    <a:pt x="69" y="121"/>
                    <a:pt x="68" y="120"/>
                    <a:pt x="67" y="120"/>
                  </a:cubicBezTo>
                  <a:cubicBezTo>
                    <a:pt x="65" y="120"/>
                    <a:pt x="64" y="121"/>
                    <a:pt x="64" y="123"/>
                  </a:cubicBezTo>
                  <a:close/>
                  <a:moveTo>
                    <a:pt x="64" y="131"/>
                  </a:moveTo>
                  <a:cubicBezTo>
                    <a:pt x="64" y="132"/>
                    <a:pt x="65" y="133"/>
                    <a:pt x="67" y="133"/>
                  </a:cubicBezTo>
                  <a:cubicBezTo>
                    <a:pt x="68" y="133"/>
                    <a:pt x="69" y="132"/>
                    <a:pt x="69" y="131"/>
                  </a:cubicBezTo>
                  <a:cubicBezTo>
                    <a:pt x="69" y="129"/>
                    <a:pt x="68" y="128"/>
                    <a:pt x="67" y="128"/>
                  </a:cubicBezTo>
                  <a:cubicBezTo>
                    <a:pt x="65" y="128"/>
                    <a:pt x="64" y="129"/>
                    <a:pt x="64" y="131"/>
                  </a:cubicBezTo>
                  <a:close/>
                  <a:moveTo>
                    <a:pt x="133" y="157"/>
                  </a:moveTo>
                  <a:cubicBezTo>
                    <a:pt x="133" y="159"/>
                    <a:pt x="132" y="160"/>
                    <a:pt x="131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3" y="160"/>
                    <a:pt x="3" y="160"/>
                    <a:pt x="3" y="160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56"/>
                    <a:pt x="1" y="155"/>
                    <a:pt x="3" y="155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4" y="110"/>
                    <a:pt x="28" y="103"/>
                    <a:pt x="34" y="99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8" y="57"/>
                    <a:pt x="24" y="50"/>
                    <a:pt x="24" y="4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3" y="1"/>
                    <a:pt x="133" y="3"/>
                  </a:cubicBezTo>
                  <a:cubicBezTo>
                    <a:pt x="133" y="4"/>
                    <a:pt x="132" y="5"/>
                    <a:pt x="131" y="5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3" y="16"/>
                    <a:pt x="123" y="16"/>
                    <a:pt x="123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50"/>
                    <a:pt x="106" y="57"/>
                    <a:pt x="100" y="61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6" y="103"/>
                    <a:pt x="109" y="110"/>
                    <a:pt x="109" y="117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31" y="155"/>
                    <a:pt x="131" y="155"/>
                    <a:pt x="131" y="155"/>
                  </a:cubicBezTo>
                  <a:cubicBezTo>
                    <a:pt x="132" y="155"/>
                    <a:pt x="133" y="156"/>
                    <a:pt x="133" y="157"/>
                  </a:cubicBezTo>
                  <a:close/>
                  <a:moveTo>
                    <a:pt x="24" y="11"/>
                  </a:moveTo>
                  <a:cubicBezTo>
                    <a:pt x="109" y="11"/>
                    <a:pt x="109" y="11"/>
                    <a:pt x="109" y="11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6" y="11"/>
                    <a:pt x="16" y="11"/>
                  </a:cubicBezTo>
                  <a:lnTo>
                    <a:pt x="24" y="11"/>
                  </a:lnTo>
                  <a:close/>
                  <a:moveTo>
                    <a:pt x="67" y="77"/>
                  </a:moveTo>
                  <a:cubicBezTo>
                    <a:pt x="97" y="57"/>
                    <a:pt x="97" y="57"/>
                    <a:pt x="97" y="57"/>
                  </a:cubicBezTo>
                  <a:cubicBezTo>
                    <a:pt x="101" y="54"/>
                    <a:pt x="104" y="49"/>
                    <a:pt x="104" y="43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9"/>
                    <a:pt x="32" y="54"/>
                    <a:pt x="37" y="57"/>
                  </a:cubicBezTo>
                  <a:lnTo>
                    <a:pt x="67" y="77"/>
                  </a:lnTo>
                  <a:close/>
                  <a:moveTo>
                    <a:pt x="29" y="144"/>
                  </a:moveTo>
                  <a:cubicBezTo>
                    <a:pt x="104" y="144"/>
                    <a:pt x="104" y="144"/>
                    <a:pt x="104" y="144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1"/>
                    <a:pt x="101" y="106"/>
                    <a:pt x="97" y="10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2" y="106"/>
                    <a:pt x="29" y="111"/>
                    <a:pt x="29" y="117"/>
                  </a:cubicBezTo>
                  <a:lnTo>
                    <a:pt x="29" y="144"/>
                  </a:lnTo>
                  <a:close/>
                  <a:moveTo>
                    <a:pt x="16" y="155"/>
                  </a:moveTo>
                  <a:cubicBezTo>
                    <a:pt x="117" y="155"/>
                    <a:pt x="117" y="155"/>
                    <a:pt x="117" y="155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16" y="149"/>
                    <a:pt x="16" y="149"/>
                    <a:pt x="16" y="149"/>
                  </a:cubicBezTo>
                  <a:lnTo>
                    <a:pt x="16" y="15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"/>
            <p:cNvSpPr/>
            <p:nvPr/>
          </p:nvSpPr>
          <p:spPr>
            <a:xfrm>
              <a:off x="7209549" y="5089820"/>
              <a:ext cx="818319" cy="81831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dirty="0"/>
            </a:p>
          </p:txBody>
        </p:sp>
      </p:grpSp>
      <p:pic>
        <p:nvPicPr>
          <p:cNvPr id="21" name="Рисунок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270" y="6452073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1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Диаграмма </a:t>
            </a:r>
            <a:b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классов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554" y="1221425"/>
            <a:ext cx="9248892" cy="563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95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6096000" y="177165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9" name="Oval 8"/>
          <p:cNvSpPr/>
          <p:nvPr/>
        </p:nvSpPr>
        <p:spPr>
          <a:xfrm>
            <a:off x="6096000" y="304032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12" name="Oval 11"/>
          <p:cNvSpPr/>
          <p:nvPr/>
        </p:nvSpPr>
        <p:spPr>
          <a:xfrm>
            <a:off x="6096000" y="430899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15" name="Oval 14"/>
          <p:cNvSpPr/>
          <p:nvPr/>
        </p:nvSpPr>
        <p:spPr>
          <a:xfrm>
            <a:off x="6096000" y="557766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97356" y="1842760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АРХИТЕКТУРА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7356" y="2085903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Проектирование и разработка архитектуры базы данных и программного средства.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97356" y="3104962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РАЗРАБОТКА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97356" y="3348105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Разработка программного средства в соответствии с архитектурой и требуемым функционалом.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7356" y="4367164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ФУНКЦИОНАЛ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7356" y="4610307"/>
            <a:ext cx="358861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Предоставление пользователю возможностей регистрации, просмотра каталога продукции, поиска, сортировки товаров.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7356" y="5629367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ЗАКАЗ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7356" y="5872510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Реализация возможность формирования корзины и оформление заказа.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Shape 3612"/>
          <p:cNvSpPr/>
          <p:nvPr/>
        </p:nvSpPr>
        <p:spPr>
          <a:xfrm>
            <a:off x="6364869" y="208515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12"/>
          <p:cNvSpPr/>
          <p:nvPr/>
        </p:nvSpPr>
        <p:spPr>
          <a:xfrm>
            <a:off x="6364869" y="335382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612"/>
          <p:cNvSpPr/>
          <p:nvPr/>
        </p:nvSpPr>
        <p:spPr>
          <a:xfrm>
            <a:off x="6364869" y="462249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612"/>
          <p:cNvSpPr/>
          <p:nvPr/>
        </p:nvSpPr>
        <p:spPr>
          <a:xfrm>
            <a:off x="6364869" y="589116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5"/>
          <p:cNvSpPr/>
          <p:nvPr/>
        </p:nvSpPr>
        <p:spPr>
          <a:xfrm>
            <a:off x="6096000" y="49709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35" name="TextBox 34"/>
          <p:cNvSpPr txBox="1"/>
          <p:nvPr/>
        </p:nvSpPr>
        <p:spPr>
          <a:xfrm>
            <a:off x="7097356" y="568200"/>
            <a:ext cx="3588617" cy="2646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СРЕДСТВА РАЗРАБОТКИ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97356" y="811343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Выбор подходящих средств для разработки программного продукта.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Shape 3612"/>
          <p:cNvSpPr/>
          <p:nvPr/>
        </p:nvSpPr>
        <p:spPr>
          <a:xfrm>
            <a:off x="6364869" y="81059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1270" y="6452073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itle 29"/>
          <p:cNvSpPr txBox="1">
            <a:spLocks/>
          </p:cNvSpPr>
          <p:nvPr/>
        </p:nvSpPr>
        <p:spPr>
          <a:xfrm>
            <a:off x="1031747" y="2711377"/>
            <a:ext cx="4436546" cy="1647411"/>
          </a:xfrm>
          <a:prstGeom prst="rect">
            <a:avLst/>
          </a:prstGeo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b="1" i="0" kern="1200">
                <a:solidFill>
                  <a:schemeClr val="tx1"/>
                </a:solidFill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ru-RU" sz="5200" b="0" dirty="0" smtClean="0">
                <a:latin typeface="Montserrat" panose="00000500000000000000" pitchFamily="2" charset="-52"/>
              </a:rPr>
              <a:t>Основные</a:t>
            </a:r>
            <a:r>
              <a:rPr lang="ru-RU" sz="6500" dirty="0" smtClean="0">
                <a:latin typeface="Montserrat" panose="00000500000000000000" pitchFamily="2" charset="-52"/>
              </a:rPr>
              <a:t/>
            </a:r>
            <a:br>
              <a:rPr lang="ru-RU" sz="6500" dirty="0" smtClean="0">
                <a:latin typeface="Montserrat" panose="00000500000000000000" pitchFamily="2" charset="-52"/>
              </a:rPr>
            </a:br>
            <a:r>
              <a:rPr lang="ru-RU" sz="6500" dirty="0" smtClean="0">
                <a:latin typeface="Montserrat" panose="00000500000000000000" pitchFamily="2" charset="-52"/>
              </a:rPr>
              <a:t>ЗАДАЧИ</a:t>
            </a:r>
            <a:endParaRPr lang="en-US" sz="65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083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34" grpId="0" animBg="1"/>
      <p:bldP spid="35" grpId="0"/>
      <p:bldP spid="36" grpId="0"/>
      <p:bldP spid="37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28" y="2730421"/>
            <a:ext cx="3051313" cy="1840224"/>
          </a:xfrm>
          <a:blipFill>
            <a:blip r:embed="rId4">
              <a:alphaModFix amt="11000"/>
            </a:blip>
            <a:stretch>
              <a:fillRect/>
            </a:stretch>
          </a:blipFill>
        </p:spPr>
      </p:pic>
      <p:sp>
        <p:nvSpPr>
          <p:cNvPr id="75" name="Rectangle 74"/>
          <p:cNvSpPr/>
          <p:nvPr/>
        </p:nvSpPr>
        <p:spPr>
          <a:xfrm>
            <a:off x="5084541" y="4006600"/>
            <a:ext cx="7103165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500" dirty="0" smtClean="0">
                <a:latin typeface="Montserrat" panose="00000500000000000000" pitchFamily="2" charset="-52"/>
              </a:rPr>
              <a:t>РАЗРАБОТКА</a:t>
            </a:r>
            <a:endParaRPr lang="en-US" sz="6500" dirty="0">
              <a:latin typeface="Montserrat" panose="00000500000000000000" pitchFamily="2" charset="-5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33230" y="4752975"/>
            <a:ext cx="3051312" cy="1361261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Выбор среды программирования</a:t>
            </a:r>
            <a:r>
              <a:rPr lang="en-US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качестве среды программирования была выбрана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 Studio Code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платформой являлась </a:t>
            </a:r>
            <a:r>
              <a:rPr lang="en-US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66578" y="4295377"/>
            <a:ext cx="276852" cy="245058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95528" y="4752975"/>
            <a:ext cx="2917963" cy="128123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Верстка</a:t>
            </a:r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Верстка страниц и компонентов адаптивного сайта с использованием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HTML, CSS, JavaScript,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 также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GULP, Bower, SASS, </a:t>
            </a:r>
            <a:r>
              <a:rPr lang="en-US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Modernizr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95528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253620" y="4752975"/>
            <a:ext cx="2917963" cy="108118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клиентской части</a:t>
            </a:r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Использование </a:t>
            </a:r>
            <a:r>
              <a:rPr lang="ru-RU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фреймворка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Nuxt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языка программирования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создания клиентской части программного средства.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53620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03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270" y="6452073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0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60" grpId="0"/>
      <p:bldP spid="68" grpId="0"/>
      <p:bldP spid="71" grpId="0"/>
      <p:bldP spid="72" grpId="0"/>
      <p:bldP spid="73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006600"/>
            <a:ext cx="7103165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7878" y="4752975"/>
            <a:ext cx="2917963" cy="108118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базы данных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Использование технологии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ORM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СУБД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PostgreSQL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создания базы данных программного средства,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7878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85202" y="4752975"/>
            <a:ext cx="2917963" cy="128123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серверной части</a:t>
            </a:r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Использование </a:t>
            </a:r>
            <a:r>
              <a:rPr lang="ru-RU" sz="1000" dirty="0" err="1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фреймворка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Django 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языка программирования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разработки 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серверной части программного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средства.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5202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03165" y="3442555"/>
            <a:ext cx="3050485" cy="564045"/>
          </a:xfrm>
          <a:prstGeom prst="rect">
            <a:avLst/>
          </a:prstGeom>
          <a:solidFill>
            <a:srgbClr val="FF802B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ru-RU" sz="1400" b="1" dirty="0" smtClean="0">
                <a:latin typeface="Open Sans" charset="0"/>
                <a:ea typeface="Open Sans" charset="0"/>
                <a:cs typeface="Open Sans" charset="0"/>
              </a:rPr>
              <a:t>Тестирование</a:t>
            </a:r>
            <a:endParaRPr lang="en-US" sz="1400" b="1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270" y="6452073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817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02" y="2893737"/>
            <a:ext cx="430487" cy="430487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 flipV="1">
            <a:off x="6120748" y="1719801"/>
            <a:ext cx="2763779" cy="495623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chemeClr val="bg1">
                <a:lumMod val="6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2743762" y="3055310"/>
            <a:ext cx="304800" cy="1"/>
          </a:xfrm>
          <a:prstGeom prst="line">
            <a:avLst/>
          </a:prstGeom>
          <a:ln w="6350" cmpd="sng"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flipH="1">
            <a:off x="4170029" y="5217710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rgbClr val="FF802B"/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7210442" y="5229650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rgbClr val="FFFF00"/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9201445" y="3055310"/>
            <a:ext cx="304800" cy="1"/>
          </a:xfrm>
          <a:prstGeom prst="line">
            <a:avLst/>
          </a:prstGeom>
          <a:ln w="6350" cmpd="sng"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rc 2"/>
          <p:cNvSpPr/>
          <p:nvPr/>
        </p:nvSpPr>
        <p:spPr>
          <a:xfrm>
            <a:off x="5336586" y="2323001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4" name="Arc 3"/>
          <p:cNvSpPr/>
          <p:nvPr/>
        </p:nvSpPr>
        <p:spPr>
          <a:xfrm rot="10800000">
            <a:off x="6408382" y="3487275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5" name="Arc 4"/>
          <p:cNvSpPr/>
          <p:nvPr/>
        </p:nvSpPr>
        <p:spPr>
          <a:xfrm rot="10800000">
            <a:off x="4268503" y="3487275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6" name="Arc 5"/>
          <p:cNvSpPr/>
          <p:nvPr/>
        </p:nvSpPr>
        <p:spPr>
          <a:xfrm>
            <a:off x="3198083" y="2323001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rtlCol="0" anchor="t" anchorCtr="0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7" name="Arc 6"/>
          <p:cNvSpPr/>
          <p:nvPr/>
        </p:nvSpPr>
        <p:spPr>
          <a:xfrm>
            <a:off x="7475088" y="2323001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438808">
            <a:off x="3217820" y="2342737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01 </a:t>
            </a:r>
            <a:r>
              <a:rPr lang="ru-RU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ВЫБОР МОДЕЛИ</a:t>
            </a:r>
            <a:endParaRPr lang="en-US" sz="1200" dirty="0">
              <a:solidFill>
                <a:schemeClr val="bg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47278">
            <a:off x="5358659" y="2342735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03 ДОБАВЛЕНИЕ В КОРЗИНУ</a:t>
            </a:r>
            <a:endParaRPr lang="en-US" sz="1200" dirty="0">
              <a:solidFill>
                <a:schemeClr val="bg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739782">
            <a:off x="7514488" y="2342735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05</a:t>
            </a:r>
            <a:r>
              <a:rPr lang="ru-RU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 ОФОРМЛЕНИЕ ЗАКАЗА</a:t>
            </a:r>
            <a:endParaRPr lang="en-US" sz="1200" dirty="0">
              <a:solidFill>
                <a:schemeClr val="bg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0800000">
            <a:off x="4286682" y="3495073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5473276"/>
              </a:avLst>
            </a:prstTxWarp>
            <a:spAutoFit/>
          </a:bodyPr>
          <a:lstStyle/>
          <a:p>
            <a:pPr algn="ctr"/>
            <a:endParaRPr lang="ru-RU" sz="1200" dirty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r>
              <a:rPr lang="ru-RU" sz="1200" dirty="0" smtClean="0">
                <a:solidFill>
                  <a:srgbClr val="FFFFFF"/>
                </a:solidFill>
                <a:latin typeface="Open Sans Regular" charset="0"/>
                <a:ea typeface="Open Sans Regular" charset="0"/>
                <a:cs typeface="Open Sans Regular" charset="0"/>
              </a:rPr>
              <a:t>02 ВЫБОР КОНФИГУРАЦИИ </a:t>
            </a:r>
            <a:endParaRPr lang="en-US" sz="1200" dirty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0800000">
            <a:off x="6438830" y="3507013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5473276"/>
              </a:avLst>
            </a:prstTxWarp>
            <a:spAutoFit/>
          </a:bodyPr>
          <a:lstStyle/>
          <a:p>
            <a:pPr algn="ctr"/>
            <a:endParaRPr lang="en-US" sz="1200" dirty="0" smtClean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endParaRPr lang="en-US" sz="1200" dirty="0" smtClean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endParaRPr lang="en-US" sz="1200" dirty="0" smtClean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r>
              <a:rPr lang="ru-RU" sz="1200" dirty="0" smtClean="0">
                <a:solidFill>
                  <a:srgbClr val="FFFFFF"/>
                </a:solidFill>
                <a:latin typeface="Open Sans Regular" charset="0"/>
                <a:ea typeface="Open Sans Regular" charset="0"/>
                <a:cs typeface="Open Sans Regular" charset="0"/>
              </a:rPr>
              <a:t>04 ВВОД НЕОБХОДИМЫХ ДАННЫХ</a:t>
            </a:r>
            <a:r>
              <a:rPr lang="en-US" sz="1200" dirty="0" smtClean="0">
                <a:solidFill>
                  <a:srgbClr val="FFFFFF"/>
                </a:solidFill>
                <a:latin typeface="Open Sans Regular" charset="0"/>
                <a:ea typeface="Open Sans Regular" charset="0"/>
                <a:cs typeface="Open Sans Regular" charset="0"/>
              </a:rPr>
              <a:t> </a:t>
            </a:r>
            <a:endParaRPr lang="en-US" sz="1200" dirty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552621" y="2666771"/>
            <a:ext cx="884420" cy="88442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623683" y="3834783"/>
            <a:ext cx="884420" cy="88442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2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665608" y="2666771"/>
            <a:ext cx="884420" cy="88442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28690" y="2666771"/>
            <a:ext cx="884420" cy="884420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5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71782" y="3834783"/>
            <a:ext cx="884420" cy="88442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4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9560" y="2851508"/>
            <a:ext cx="2409061" cy="812530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ВЫБОР МОДЕЛИ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Просмотр каталога, сортировка, фильтрация, поиск </a:t>
            </a: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товаров</a:t>
            </a: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881041" y="5332789"/>
            <a:ext cx="2235200" cy="99719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КОНФИГУРАЦИЯ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Выбор необходимого цвета, размера, роста, необходимого количества.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71117" y="5332789"/>
            <a:ext cx="2235200" cy="812530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ВВОД ДАННЫХ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Ввод необходимых для заказа данных.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578628" y="2851507"/>
            <a:ext cx="2235200" cy="1071062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ОФОРМЛЕНИЕ ЗАКАЗА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Подтверждение оформления заказа.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84528" y="1401676"/>
            <a:ext cx="2235200" cy="1071062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ДОБАВЛЕНИЕ В КОРЗИНУ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Формирование списка заказываемых товаров.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Процесс покупки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8" y="4060037"/>
            <a:ext cx="499678" cy="499678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444" y="2905424"/>
            <a:ext cx="407112" cy="407112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919" y="4106482"/>
            <a:ext cx="377046" cy="377046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050" y="2829796"/>
            <a:ext cx="451028" cy="451028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0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4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2" grpId="0"/>
      <p:bldP spid="30" grpId="0"/>
      <p:bldP spid="31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Просмотр каталога товаров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t="339"/>
          <a:stretch/>
        </p:blipFill>
        <p:spPr>
          <a:xfrm>
            <a:off x="1182122" y="1138238"/>
            <a:ext cx="9815916" cy="55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79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48"/>
          <a:stretch/>
        </p:blipFill>
        <p:spPr>
          <a:xfrm>
            <a:off x="1180800" y="1125854"/>
            <a:ext cx="9790149" cy="5553735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Просмотр модели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20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223"/>
          <a:stretch/>
        </p:blipFill>
        <p:spPr>
          <a:xfrm>
            <a:off x="1180800" y="1119309"/>
            <a:ext cx="9790149" cy="5543770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Просмотр модели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75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347</Words>
  <Application>Microsoft Office PowerPoint</Application>
  <PresentationFormat>Широкоэкранный</PresentationFormat>
  <Paragraphs>81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Montserrat</vt:lpstr>
      <vt:lpstr>Montserrat Black</vt:lpstr>
      <vt:lpstr>Open Sans</vt:lpstr>
      <vt:lpstr>Open Sans Light</vt:lpstr>
      <vt:lpstr>Open Sans Regular</vt:lpstr>
      <vt:lpstr>Open Sans SemiBold</vt:lpstr>
      <vt:lpstr>Тема Office</vt:lpstr>
      <vt:lpstr>ДИПЛОМНЫЙ ПРОЕКТ </vt:lpstr>
      <vt:lpstr>Презентация PowerPoint</vt:lpstr>
      <vt:lpstr>Презентация PowerPoint</vt:lpstr>
      <vt:lpstr>РАЗРАБОТКА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</dc:title>
  <dc:creator>Артем Авдей</dc:creator>
  <cp:lastModifiedBy>Артем Авдей</cp:lastModifiedBy>
  <cp:revision>35</cp:revision>
  <dcterms:created xsi:type="dcterms:W3CDTF">2021-01-23T19:20:28Z</dcterms:created>
  <dcterms:modified xsi:type="dcterms:W3CDTF">2021-01-24T14:20:49Z</dcterms:modified>
</cp:coreProperties>
</file>